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62" r:id="rId4"/>
    <p:sldId id="263" r:id="rId5"/>
    <p:sldId id="286" r:id="rId6"/>
    <p:sldId id="287" r:id="rId7"/>
    <p:sldId id="288" r:id="rId8"/>
    <p:sldId id="290" r:id="rId9"/>
    <p:sldId id="265" r:id="rId10"/>
    <p:sldId id="291" r:id="rId11"/>
    <p:sldId id="266" r:id="rId12"/>
    <p:sldId id="267" r:id="rId13"/>
    <p:sldId id="292" r:id="rId14"/>
    <p:sldId id="268" r:id="rId15"/>
    <p:sldId id="269" r:id="rId16"/>
    <p:sldId id="270" r:id="rId17"/>
    <p:sldId id="293" r:id="rId18"/>
    <p:sldId id="271" r:id="rId19"/>
    <p:sldId id="272" r:id="rId20"/>
    <p:sldId id="294" r:id="rId21"/>
    <p:sldId id="273" r:id="rId22"/>
    <p:sldId id="274" r:id="rId23"/>
    <p:sldId id="295" r:id="rId24"/>
    <p:sldId id="276" r:id="rId25"/>
    <p:sldId id="277" r:id="rId26"/>
    <p:sldId id="275" r:id="rId27"/>
    <p:sldId id="278" r:id="rId28"/>
    <p:sldId id="282" r:id="rId29"/>
    <p:sldId id="279" r:id="rId30"/>
    <p:sldId id="281" r:id="rId31"/>
    <p:sldId id="280" r:id="rId32"/>
    <p:sldId id="283" r:id="rId33"/>
    <p:sldId id="284" r:id="rId34"/>
    <p:sldId id="296" r:id="rId35"/>
    <p:sldId id="258" r:id="rId3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66FF99"/>
    <a:srgbClr val="006600"/>
    <a:srgbClr val="004C00"/>
    <a:srgbClr val="003300"/>
    <a:srgbClr val="FFCCCC"/>
    <a:srgbClr val="333300"/>
    <a:srgbClr val="EFAE4F"/>
    <a:srgbClr val="DE8F00"/>
    <a:srgbClr val="FF7D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9" d="100"/>
          <a:sy n="119" d="100"/>
        </p:scale>
        <p:origin x="768" y="-4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6911" y="2291499"/>
            <a:ext cx="7779529" cy="1527050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804782"/>
            <a:ext cx="7789240" cy="691892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FF00FF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5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8479"/>
            <a:ext cx="8229600" cy="1068926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02814"/>
            <a:ext cx="8229600" cy="3264445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7700"/>
            <a:ext cx="6096000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FF00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6896"/>
            <a:ext cx="6096000" cy="3694697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5" y="102393"/>
            <a:ext cx="8229600" cy="891995"/>
          </a:xfrm>
        </p:spPr>
        <p:txBody>
          <a:bodyPr>
            <a:normAutofit/>
          </a:bodyPr>
          <a:lstStyle>
            <a:lvl1pPr algn="l">
              <a:defRPr sz="3600" u="none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807" y="1392286"/>
            <a:ext cx="4040188" cy="568644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FF00FF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0222" y="1995719"/>
            <a:ext cx="4041775" cy="277154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1999" y="1392286"/>
            <a:ext cx="4041775" cy="568644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FF00FF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1995719"/>
            <a:ext cx="4041775" cy="277154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1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49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960930"/>
            <a:ext cx="4257794" cy="15270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 err="1"/>
              <a:t>CardioBeat</a:t>
            </a:r>
            <a:r>
              <a:rPr lang="en-US" dirty="0"/>
              <a:t> AI: Heart Sound Classification with Deep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946095"/>
            <a:ext cx="7789240" cy="99730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By:</a:t>
            </a:r>
          </a:p>
          <a:p>
            <a:r>
              <a:rPr lang="en-US" dirty="0" err="1"/>
              <a:t>Hemil</a:t>
            </a:r>
            <a:r>
              <a:rPr lang="en-US" dirty="0"/>
              <a:t> Shah</a:t>
            </a:r>
          </a:p>
          <a:p>
            <a:r>
              <a:rPr lang="en-US" dirty="0"/>
              <a:t>Niharika Das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3555" y="433880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The Data Processing Sequence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5479CED-156D-4847-B05F-75DB93A2B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" t="21680" r="2305" b="8037"/>
          <a:stretch/>
        </p:blipFill>
        <p:spPr>
          <a:xfrm>
            <a:off x="-45758" y="1655520"/>
            <a:ext cx="7146438" cy="2444834"/>
          </a:xfrm>
        </p:spPr>
      </p:pic>
    </p:spTree>
    <p:extLst>
      <p:ext uri="{BB962C8B-B14F-4D97-AF65-F5344CB8AC3E}">
        <p14:creationId xmlns:p14="http://schemas.microsoft.com/office/powerpoint/2010/main" val="42017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B5C783CC-8EC2-44A5-8CFA-A2EA651F6083}"/>
              </a:ext>
            </a:extLst>
          </p:cNvPr>
          <p:cNvSpPr txBox="1">
            <a:spLocks/>
          </p:cNvSpPr>
          <p:nvPr/>
        </p:nvSpPr>
        <p:spPr>
          <a:xfrm>
            <a:off x="601669" y="2113635"/>
            <a:ext cx="7482545" cy="1527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FF00FF"/>
                </a:solidFill>
              </a:rPr>
              <a:t>Part-03: The Process Funnel: Sound to Diagnosis</a:t>
            </a:r>
          </a:p>
        </p:txBody>
      </p:sp>
    </p:spTree>
    <p:extLst>
      <p:ext uri="{BB962C8B-B14F-4D97-AF65-F5344CB8AC3E}">
        <p14:creationId xmlns:p14="http://schemas.microsoft.com/office/powerpoint/2010/main" val="2258847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Process Funnel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350110"/>
            <a:ext cx="6096000" cy="369469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Raw Audio Input</a:t>
            </a:r>
          </a:p>
          <a:p>
            <a:pPr marL="182563" indent="-182563"/>
            <a:r>
              <a:rPr lang="en-US" dirty="0"/>
              <a:t>It all begins when a user uploads a heart sound recording in formats like WAV, MP3, or MP4.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Audio Preprocessing &amp; Feature Extraction</a:t>
            </a:r>
          </a:p>
          <a:p>
            <a:pPr marL="182563" indent="-182563"/>
            <a:r>
              <a:rPr lang="en-US" dirty="0"/>
              <a:t>The raw audio is first cleaned by trimming out silent sections.</a:t>
            </a:r>
          </a:p>
          <a:p>
            <a:pPr marL="182563" indent="-182563"/>
            <a:r>
              <a:rPr lang="en-US" dirty="0"/>
              <a:t>The file is then processed to a standardized format, and the key features are extracted. Our model uses Mel-spectrograms, which are visual representations of the audio's frequency and time.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Deep Learning Model</a:t>
            </a:r>
          </a:p>
          <a:p>
            <a:pPr marL="182563" indent="-182563"/>
            <a:r>
              <a:rPr lang="en-US" dirty="0"/>
              <a:t>The Mel-spectrogram is fed into our pre-trained Convolutional Neural Network (CNN).</a:t>
            </a:r>
          </a:p>
          <a:p>
            <a:pPr marL="182563" indent="-182563"/>
            <a:r>
              <a:rPr lang="en-US" dirty="0"/>
              <a:t>The CNN analyzes the image-like data to find patterns it learned during training.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Final Prediction</a:t>
            </a:r>
          </a:p>
          <a:p>
            <a:pPr marL="182563" indent="-182563"/>
            <a:r>
              <a:rPr lang="en-US" dirty="0"/>
              <a:t>The model outputs a prediction of the heart sound's class.</a:t>
            </a:r>
          </a:p>
          <a:p>
            <a:pPr marL="182563" indent="-182563"/>
            <a:r>
              <a:rPr lang="en-US" dirty="0"/>
              <a:t>The app displays the result with a confidence score and a breakdown of the probabilities for each category, giving you clear insights into the classification.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13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Process Funnel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B57D4BC-8780-4484-A943-C9429DE98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97" b="9076"/>
          <a:stretch/>
        </p:blipFill>
        <p:spPr>
          <a:xfrm>
            <a:off x="1517900" y="1044700"/>
            <a:ext cx="2670381" cy="3980638"/>
          </a:xfrm>
        </p:spPr>
      </p:pic>
    </p:spTree>
    <p:extLst>
      <p:ext uri="{BB962C8B-B14F-4D97-AF65-F5344CB8AC3E}">
        <p14:creationId xmlns:p14="http://schemas.microsoft.com/office/powerpoint/2010/main" val="3690998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B5C783CC-8EC2-44A5-8CFA-A2EA651F6083}"/>
              </a:ext>
            </a:extLst>
          </p:cNvPr>
          <p:cNvSpPr txBox="1">
            <a:spLocks/>
          </p:cNvSpPr>
          <p:nvPr/>
        </p:nvSpPr>
        <p:spPr>
          <a:xfrm>
            <a:off x="601669" y="2113635"/>
            <a:ext cx="7482545" cy="1527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FF00FF"/>
                </a:solidFill>
              </a:rPr>
              <a:t>Part-04: Solution Features:</a:t>
            </a:r>
          </a:p>
          <a:p>
            <a:r>
              <a:rPr lang="en-US" sz="4400" dirty="0" err="1">
                <a:solidFill>
                  <a:srgbClr val="FF00FF"/>
                </a:solidFill>
              </a:rPr>
              <a:t>CardioBeat</a:t>
            </a:r>
            <a:r>
              <a:rPr lang="en-US" sz="4400" dirty="0">
                <a:solidFill>
                  <a:srgbClr val="FF00FF"/>
                </a:solidFill>
              </a:rPr>
              <a:t>: A User-Friendly System</a:t>
            </a:r>
          </a:p>
        </p:txBody>
      </p:sp>
    </p:spTree>
    <p:extLst>
      <p:ext uri="{BB962C8B-B14F-4D97-AF65-F5344CB8AC3E}">
        <p14:creationId xmlns:p14="http://schemas.microsoft.com/office/powerpoint/2010/main" val="99477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Features: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350110"/>
            <a:ext cx="6096000" cy="3694697"/>
          </a:xfrm>
        </p:spPr>
        <p:txBody>
          <a:bodyPr>
            <a:normAutofit fontScale="55000" lnSpcReduction="20000"/>
          </a:bodyPr>
          <a:lstStyle/>
          <a:p>
            <a:pPr marL="182563" indent="-182563"/>
            <a:r>
              <a:rPr lang="en-US" b="1" i="1" dirty="0"/>
              <a:t>A Comprehensive &amp; User-Friendly System:</a:t>
            </a:r>
          </a:p>
          <a:p>
            <a:pPr marL="0" indent="0">
              <a:buNone/>
            </a:pPr>
            <a:r>
              <a:rPr lang="en-US" i="1" dirty="0"/>
              <a:t>Navigation through this system is very easy. The process is very easy, and the user can perform the predictions very easily, on a very good looking UI.</a:t>
            </a:r>
          </a:p>
          <a:p>
            <a:pPr marL="182563" indent="-182563"/>
            <a:endParaRPr lang="en-US" dirty="0"/>
          </a:p>
          <a:p>
            <a:pPr marL="182563" indent="-182563"/>
            <a:r>
              <a:rPr lang="en-US" b="1" i="1" dirty="0"/>
              <a:t>Seamless Data Pipeline:</a:t>
            </a:r>
          </a:p>
          <a:p>
            <a:pPr marL="0" indent="0">
              <a:buNone/>
            </a:pPr>
            <a:r>
              <a:rPr lang="en-US" i="1" dirty="0"/>
              <a:t>The application automates the entire process, from unzipping the raw data to training the model, making it a self-contained system.</a:t>
            </a:r>
          </a:p>
          <a:p>
            <a:pPr marL="0" indent="0">
              <a:buNone/>
            </a:pPr>
            <a:endParaRPr lang="en-US" dirty="0"/>
          </a:p>
          <a:p>
            <a:pPr marL="182563" indent="-182563"/>
            <a:r>
              <a:rPr lang="en-US" b="1" i="1" dirty="0"/>
              <a:t>Deep Learning at the Core:</a:t>
            </a:r>
          </a:p>
          <a:p>
            <a:pPr marL="0" indent="0">
              <a:buNone/>
            </a:pPr>
            <a:r>
              <a:rPr lang="en-US" i="1" dirty="0"/>
              <a:t>Utilizes a custom-built, multi-layered Convolutional Neural Network (CNN), specifically designed to classify complex audio patterns with high accuracy.</a:t>
            </a:r>
          </a:p>
          <a:p>
            <a:pPr marL="0" indent="0">
              <a:buNone/>
            </a:pPr>
            <a:endParaRPr lang="en-US" dirty="0"/>
          </a:p>
          <a:p>
            <a:pPr marL="182563" indent="-182563"/>
            <a:r>
              <a:rPr lang="en-US" b="1" i="1" dirty="0"/>
              <a:t>Feature Engineering:</a:t>
            </a:r>
          </a:p>
          <a:p>
            <a:pPr marL="0" indent="0">
              <a:buNone/>
            </a:pPr>
            <a:r>
              <a:rPr lang="en-US" i="1" dirty="0"/>
              <a:t>Transforms raw audio signals into Mel-spectrograms , converting time-series data into a visual format that the CNN can analyze effectively.</a:t>
            </a:r>
          </a:p>
        </p:txBody>
      </p:sp>
    </p:spTree>
    <p:extLst>
      <p:ext uri="{BB962C8B-B14F-4D97-AF65-F5344CB8AC3E}">
        <p14:creationId xmlns:p14="http://schemas.microsoft.com/office/powerpoint/2010/main" val="1011396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Features: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350110"/>
            <a:ext cx="6096000" cy="3694697"/>
          </a:xfrm>
        </p:spPr>
        <p:txBody>
          <a:bodyPr>
            <a:normAutofit fontScale="55000" lnSpcReduction="20000"/>
          </a:bodyPr>
          <a:lstStyle/>
          <a:p>
            <a:pPr marL="182563" indent="-182563"/>
            <a:r>
              <a:rPr lang="en-US" b="1" i="1" dirty="0"/>
              <a:t>Interactive </a:t>
            </a:r>
            <a:r>
              <a:rPr lang="en-US" b="1" i="1" dirty="0" err="1"/>
              <a:t>Streamlit</a:t>
            </a:r>
            <a:r>
              <a:rPr lang="en-US" b="1" i="1" dirty="0"/>
              <a:t> UI:</a:t>
            </a:r>
          </a:p>
          <a:p>
            <a:pPr marL="0" indent="0">
              <a:buNone/>
            </a:pPr>
            <a:r>
              <a:rPr lang="en-US" i="1" dirty="0"/>
              <a:t>Features a simple, elegant web interface that allows users to easily upload audio files and receive instant predictions.</a:t>
            </a:r>
          </a:p>
          <a:p>
            <a:pPr marL="0" indent="0">
              <a:buNone/>
            </a:pPr>
            <a:endParaRPr lang="en-US" dirty="0"/>
          </a:p>
          <a:p>
            <a:pPr marL="182563" indent="-182563"/>
            <a:r>
              <a:rPr lang="en-US" b="1" i="1" dirty="0"/>
              <a:t>Multi-Format Support:</a:t>
            </a:r>
          </a:p>
          <a:p>
            <a:pPr marL="0" indent="0">
              <a:buNone/>
            </a:pPr>
            <a:r>
              <a:rPr lang="en-US" i="1" dirty="0"/>
              <a:t>Goes beyond basic WAV files by supporting MP3 and MP4 formats, thanks to the integration of the </a:t>
            </a:r>
            <a:r>
              <a:rPr lang="en-US" i="1" dirty="0" err="1"/>
              <a:t>pydub</a:t>
            </a:r>
            <a:r>
              <a:rPr lang="en-US" i="1" dirty="0"/>
              <a:t> library.</a:t>
            </a:r>
          </a:p>
          <a:p>
            <a:pPr marL="0" indent="0">
              <a:buNone/>
            </a:pPr>
            <a:endParaRPr lang="en-US" dirty="0"/>
          </a:p>
          <a:p>
            <a:pPr marL="182563" indent="-182563"/>
            <a:r>
              <a:rPr lang="en-US" b="1" i="1" dirty="0"/>
              <a:t>Intuitive Visualizations:</a:t>
            </a:r>
          </a:p>
          <a:p>
            <a:pPr marL="0" indent="0">
              <a:buNone/>
            </a:pPr>
            <a:r>
              <a:rPr lang="en-US" i="1" dirty="0"/>
              <a:t>Provides clear visual feedback by displaying both the audio waveform and the Mel-spectrogram of the uploaded file.</a:t>
            </a:r>
          </a:p>
          <a:p>
            <a:pPr marL="0" indent="0">
              <a:buNone/>
            </a:pPr>
            <a:endParaRPr lang="en-US" dirty="0"/>
          </a:p>
          <a:p>
            <a:pPr marL="182563" indent="-182563"/>
            <a:r>
              <a:rPr lang="en-US" b="1" i="1" dirty="0"/>
              <a:t>Actionable Predictions:</a:t>
            </a:r>
          </a:p>
          <a:p>
            <a:pPr marL="0" indent="0">
              <a:buNone/>
            </a:pPr>
            <a:r>
              <a:rPr lang="en-US" i="1" dirty="0"/>
              <a:t>Presents the classification result with a confidence score and a detailed probability breakdown for all categories, offering valuable insights beyond a simple label.</a:t>
            </a:r>
          </a:p>
        </p:txBody>
      </p:sp>
    </p:spTree>
    <p:extLst>
      <p:ext uri="{BB962C8B-B14F-4D97-AF65-F5344CB8AC3E}">
        <p14:creationId xmlns:p14="http://schemas.microsoft.com/office/powerpoint/2010/main" val="4093245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Features: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928EC0F-D0A8-467B-933E-FB63783D4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7" t="16547" r="3084" b="4945"/>
          <a:stretch/>
        </p:blipFill>
        <p:spPr>
          <a:xfrm>
            <a:off x="296260" y="1197405"/>
            <a:ext cx="5400934" cy="3206805"/>
          </a:xfrm>
        </p:spPr>
      </p:pic>
    </p:spTree>
    <p:extLst>
      <p:ext uri="{BB962C8B-B14F-4D97-AF65-F5344CB8AC3E}">
        <p14:creationId xmlns:p14="http://schemas.microsoft.com/office/powerpoint/2010/main" val="2479551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B5C783CC-8EC2-44A5-8CFA-A2EA651F6083}"/>
              </a:ext>
            </a:extLst>
          </p:cNvPr>
          <p:cNvSpPr txBox="1">
            <a:spLocks/>
          </p:cNvSpPr>
          <p:nvPr/>
        </p:nvSpPr>
        <p:spPr>
          <a:xfrm>
            <a:off x="601669" y="2113635"/>
            <a:ext cx="7482545" cy="1527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FF00FF"/>
                </a:solidFill>
              </a:rPr>
              <a:t>Part-05: Impact of the Solution: Transforming Diagnostics</a:t>
            </a:r>
          </a:p>
        </p:txBody>
      </p:sp>
    </p:spTree>
    <p:extLst>
      <p:ext uri="{BB962C8B-B14F-4D97-AF65-F5344CB8AC3E}">
        <p14:creationId xmlns:p14="http://schemas.microsoft.com/office/powerpoint/2010/main" val="1549354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Impact: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197405"/>
            <a:ext cx="6096000" cy="3694697"/>
          </a:xfrm>
        </p:spPr>
        <p:txBody>
          <a:bodyPr>
            <a:normAutofit fontScale="47500" lnSpcReduction="20000"/>
          </a:bodyPr>
          <a:lstStyle/>
          <a:p>
            <a:pPr marL="182563" indent="-182563"/>
            <a:r>
              <a:rPr lang="en-US" b="1" i="1" dirty="0"/>
              <a:t>Democratized Access to Diagnostics:</a:t>
            </a:r>
          </a:p>
          <a:p>
            <a:pPr marL="0" indent="0">
              <a:buNone/>
            </a:pPr>
            <a:r>
              <a:rPr lang="en-US" i="1" dirty="0"/>
              <a:t>Our solution provides a low-cost, accessible tool for preliminary heart sound analysis. This can be particularly impactful in areas with limited access to specialized medical equipment or professionals.</a:t>
            </a:r>
          </a:p>
          <a:p>
            <a:pPr marL="0" indent="0">
              <a:buNone/>
            </a:pPr>
            <a:endParaRPr lang="en-US" b="1" i="1" dirty="0"/>
          </a:p>
          <a:p>
            <a:pPr marL="182563" indent="-182563"/>
            <a:r>
              <a:rPr lang="en-US" b="1" i="1" dirty="0"/>
              <a:t>Empowering Users:</a:t>
            </a:r>
          </a:p>
          <a:p>
            <a:pPr marL="0" indent="0">
              <a:buNone/>
            </a:pPr>
            <a:r>
              <a:rPr lang="en-US" i="1" dirty="0"/>
              <a:t>The application doesn't just give a diagnosis; it offers clear visualizations of the heart sound's waveform and Mel-spectrogram. This helps users understand the data and provides valuable educational insight into the analysis process.</a:t>
            </a:r>
          </a:p>
          <a:p>
            <a:pPr marL="182563" indent="-182563"/>
            <a:endParaRPr lang="en-US" b="1" i="1" dirty="0"/>
          </a:p>
          <a:p>
            <a:pPr marL="182563" indent="-182563"/>
            <a:r>
              <a:rPr lang="en-US" b="1" i="1" dirty="0"/>
              <a:t>Preliminary Screening &amp; Triage:</a:t>
            </a:r>
          </a:p>
          <a:p>
            <a:pPr marL="0" indent="0">
              <a:buNone/>
            </a:pPr>
            <a:r>
              <a:rPr lang="en-US" i="1" dirty="0"/>
              <a:t>While not a replacement for professional medical advice, the app can serve as a valuable initial screening tool. It could help flag potential issues, encouraging users to seek a formal diagnosis from a doctor.</a:t>
            </a:r>
          </a:p>
          <a:p>
            <a:pPr marL="182563" indent="-182563"/>
            <a:endParaRPr lang="en-US" b="1" i="1" dirty="0"/>
          </a:p>
          <a:p>
            <a:pPr marL="182563" indent="-182563"/>
            <a:r>
              <a:rPr lang="en-US" b="1" i="1" dirty="0"/>
              <a:t>Bridging Technology &amp; Medicine:</a:t>
            </a:r>
          </a:p>
          <a:p>
            <a:pPr marL="0" indent="0">
              <a:buNone/>
            </a:pPr>
            <a:r>
              <a:rPr lang="en-US" i="1" dirty="0"/>
              <a:t>The project demonstrates how cutting-edge deep learning techniques can be applied to real-world medical challenges, paving the way for more AI-powered diagnostic tools in the future.</a:t>
            </a:r>
          </a:p>
        </p:txBody>
      </p:sp>
    </p:spTree>
    <p:extLst>
      <p:ext uri="{BB962C8B-B14F-4D97-AF65-F5344CB8AC3E}">
        <p14:creationId xmlns:p14="http://schemas.microsoft.com/office/powerpoint/2010/main" val="274851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55" y="1502814"/>
            <a:ext cx="8856890" cy="3512216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dirty="0"/>
              <a:t>1. The Problem</a:t>
            </a:r>
          </a:p>
          <a:p>
            <a:pPr marL="0" indent="0">
              <a:buNone/>
            </a:pPr>
            <a:r>
              <a:rPr lang="en-US" dirty="0"/>
              <a:t>2. About the Dataset</a:t>
            </a:r>
          </a:p>
          <a:p>
            <a:pPr marL="0" indent="0">
              <a:buNone/>
            </a:pPr>
            <a:r>
              <a:rPr lang="en-US" dirty="0"/>
              <a:t>3. Process Funnel</a:t>
            </a:r>
          </a:p>
          <a:p>
            <a:pPr marL="0" indent="0">
              <a:buNone/>
            </a:pPr>
            <a:r>
              <a:rPr lang="en-US" dirty="0"/>
              <a:t>4. Solution Features</a:t>
            </a:r>
          </a:p>
          <a:p>
            <a:pPr marL="0" indent="0">
              <a:buNone/>
            </a:pPr>
            <a:r>
              <a:rPr lang="en-US" dirty="0"/>
              <a:t>5. Impact of the Solution</a:t>
            </a:r>
          </a:p>
          <a:p>
            <a:pPr marL="0" indent="0">
              <a:buNone/>
            </a:pPr>
            <a:r>
              <a:rPr lang="en-US" dirty="0"/>
              <a:t>6. Stand- Out Areas</a:t>
            </a:r>
          </a:p>
          <a:p>
            <a:pPr marL="0" indent="0">
              <a:buNone/>
            </a:pPr>
            <a:r>
              <a:rPr lang="en-US" dirty="0"/>
              <a:t>7. Architecture Diagram</a:t>
            </a:r>
          </a:p>
          <a:p>
            <a:pPr marL="0" indent="0">
              <a:buNone/>
            </a:pPr>
            <a:r>
              <a:rPr lang="en-US" dirty="0"/>
              <a:t>8. Interface Preview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.) User Side Interface</a:t>
            </a:r>
          </a:p>
          <a:p>
            <a:pPr marL="0" indent="0">
              <a:buNone/>
            </a:pPr>
            <a:r>
              <a:rPr lang="en-US" dirty="0"/>
              <a:t>    ii.) Admin Side Interface</a:t>
            </a:r>
          </a:p>
          <a:p>
            <a:pPr marL="0" indent="0">
              <a:buNone/>
            </a:pPr>
            <a:r>
              <a:rPr lang="en-US" dirty="0"/>
              <a:t>9. Future Scope</a:t>
            </a:r>
          </a:p>
          <a:p>
            <a:pPr marL="0" indent="0">
              <a:buNone/>
            </a:pPr>
            <a:r>
              <a:rPr lang="en-US"/>
              <a:t>10. </a:t>
            </a:r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Impact: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01036EB-1CB4-4DA6-95F4-4993B0034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" t="20672" r="4822" b="6394"/>
          <a:stretch/>
        </p:blipFill>
        <p:spPr>
          <a:xfrm>
            <a:off x="-64778" y="739290"/>
            <a:ext cx="5955495" cy="3185496"/>
          </a:xfrm>
        </p:spPr>
      </p:pic>
    </p:spTree>
    <p:extLst>
      <p:ext uri="{BB962C8B-B14F-4D97-AF65-F5344CB8AC3E}">
        <p14:creationId xmlns:p14="http://schemas.microsoft.com/office/powerpoint/2010/main" val="2148548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B5C783CC-8EC2-44A5-8CFA-A2EA651F6083}"/>
              </a:ext>
            </a:extLst>
          </p:cNvPr>
          <p:cNvSpPr txBox="1">
            <a:spLocks/>
          </p:cNvSpPr>
          <p:nvPr/>
        </p:nvSpPr>
        <p:spPr>
          <a:xfrm>
            <a:off x="601669" y="2113635"/>
            <a:ext cx="7482545" cy="1527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FF00FF"/>
                </a:solidFill>
              </a:rPr>
              <a:t>Part-06: Stand-Out Areas: Innovative and Accessible</a:t>
            </a:r>
          </a:p>
        </p:txBody>
      </p:sp>
    </p:spTree>
    <p:extLst>
      <p:ext uri="{BB962C8B-B14F-4D97-AF65-F5344CB8AC3E}">
        <p14:creationId xmlns:p14="http://schemas.microsoft.com/office/powerpoint/2010/main" val="2670310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Stand-Out Areas: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197405"/>
            <a:ext cx="6096000" cy="3694697"/>
          </a:xfrm>
        </p:spPr>
        <p:txBody>
          <a:bodyPr>
            <a:normAutofit fontScale="47500" lnSpcReduction="20000"/>
          </a:bodyPr>
          <a:lstStyle/>
          <a:p>
            <a:pPr marL="182563" indent="-182563"/>
            <a:r>
              <a:rPr lang="en-US" b="1" i="1" dirty="0"/>
              <a:t>Broad Accessibility:</a:t>
            </a:r>
          </a:p>
          <a:p>
            <a:pPr marL="0" indent="0">
              <a:buNone/>
            </a:pPr>
            <a:r>
              <a:rPr lang="en-US" i="1" dirty="0"/>
              <a:t>Unlike traditional medical devices, this is a web-based, portable solution that can be used on a smartphone, tablet, or computer, making preliminary heart sound analysis available to a wider audience.</a:t>
            </a:r>
          </a:p>
          <a:p>
            <a:pPr marL="0" indent="0">
              <a:buNone/>
            </a:pPr>
            <a:endParaRPr lang="en-US" i="1" dirty="0"/>
          </a:p>
          <a:p>
            <a:pPr marL="182563" indent="-182563"/>
            <a:r>
              <a:rPr lang="en-US" b="1" i="1" dirty="0"/>
              <a:t>Empowering Visuals: </a:t>
            </a:r>
          </a:p>
          <a:p>
            <a:pPr marL="0" indent="0">
              <a:buNone/>
            </a:pPr>
            <a:r>
              <a:rPr lang="en-US" i="1" dirty="0"/>
              <a:t>The application goes beyond a simple prediction by providing live visualizations of the sound wave and Mel-spectrogram. This not only makes the process transparent but also helps in understanding the underlying data.</a:t>
            </a:r>
          </a:p>
          <a:p>
            <a:pPr marL="0" indent="0">
              <a:buNone/>
            </a:pPr>
            <a:endParaRPr lang="en-US" i="1" dirty="0"/>
          </a:p>
          <a:p>
            <a:pPr marL="182563" indent="-182563"/>
            <a:r>
              <a:rPr lang="en-US" b="1" i="1" dirty="0"/>
              <a:t>Real-World Utility:</a:t>
            </a:r>
          </a:p>
          <a:p>
            <a:pPr marL="0" indent="0">
              <a:buNone/>
            </a:pPr>
            <a:r>
              <a:rPr lang="en-US" i="1" dirty="0"/>
              <a:t>This project is a practical demonstration of how a sophisticated deep learning model can be deployed in a user-friendly application to address a real-world need, serving as a powerful proof of concept for future AI in medicine.</a:t>
            </a:r>
          </a:p>
          <a:p>
            <a:pPr marL="0" indent="0">
              <a:buNone/>
            </a:pPr>
            <a:endParaRPr lang="en-US" i="1" dirty="0"/>
          </a:p>
          <a:p>
            <a:pPr marL="182563" indent="-182563"/>
            <a:r>
              <a:rPr lang="en-US" b="1" i="1" dirty="0"/>
              <a:t>Flexible Input:</a:t>
            </a:r>
          </a:p>
          <a:p>
            <a:pPr marL="0" indent="0">
              <a:buNone/>
            </a:pPr>
            <a:r>
              <a:rPr lang="en-US" i="1" dirty="0"/>
              <a:t>By supporting a variety of audio and video formats, including MP3 and MP4, the solution is adaptable and easy to use, avoiding the need for manual file conversion.</a:t>
            </a:r>
          </a:p>
        </p:txBody>
      </p:sp>
    </p:spTree>
    <p:extLst>
      <p:ext uri="{BB962C8B-B14F-4D97-AF65-F5344CB8AC3E}">
        <p14:creationId xmlns:p14="http://schemas.microsoft.com/office/powerpoint/2010/main" val="2983438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Stand-Out Areas: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3905254-DD80-4046-82FD-0AB1AEE94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1" t="19574" r="3479" b="8347"/>
          <a:stretch/>
        </p:blipFill>
        <p:spPr>
          <a:xfrm>
            <a:off x="143555" y="1197405"/>
            <a:ext cx="6108200" cy="3458261"/>
          </a:xfrm>
        </p:spPr>
      </p:pic>
    </p:spTree>
    <p:extLst>
      <p:ext uri="{BB962C8B-B14F-4D97-AF65-F5344CB8AC3E}">
        <p14:creationId xmlns:p14="http://schemas.microsoft.com/office/powerpoint/2010/main" val="3873374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B5C783CC-8EC2-44A5-8CFA-A2EA651F6083}"/>
              </a:ext>
            </a:extLst>
          </p:cNvPr>
          <p:cNvSpPr txBox="1">
            <a:spLocks/>
          </p:cNvSpPr>
          <p:nvPr/>
        </p:nvSpPr>
        <p:spPr>
          <a:xfrm>
            <a:off x="601669" y="2113635"/>
            <a:ext cx="7482545" cy="1527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FF00FF"/>
                </a:solidFill>
              </a:rPr>
              <a:t>Part-07: Architecture Diagram</a:t>
            </a:r>
          </a:p>
        </p:txBody>
      </p:sp>
    </p:spTree>
    <p:extLst>
      <p:ext uri="{BB962C8B-B14F-4D97-AF65-F5344CB8AC3E}">
        <p14:creationId xmlns:p14="http://schemas.microsoft.com/office/powerpoint/2010/main" val="8511184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38468"/>
            <a:ext cx="6096000" cy="763525"/>
          </a:xfrm>
        </p:spPr>
        <p:txBody>
          <a:bodyPr>
            <a:normAutofit fontScale="90000"/>
          </a:bodyPr>
          <a:lstStyle/>
          <a:p>
            <a:r>
              <a:rPr lang="en-US" dirty="0"/>
              <a:t>Details:</a:t>
            </a:r>
            <a:br>
              <a:rPr lang="en-US" dirty="0"/>
            </a:br>
            <a:r>
              <a:rPr lang="en-US" dirty="0"/>
              <a:t>Architecture Diagram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197405"/>
            <a:ext cx="6096000" cy="369469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The system's architecture can be visualized as a straightforward, linear pipeline.</a:t>
            </a:r>
          </a:p>
          <a:p>
            <a:pPr marL="0" indent="0">
              <a:buNone/>
            </a:pPr>
            <a:endParaRPr lang="en-US" b="1" dirty="0"/>
          </a:p>
          <a:p>
            <a:pPr marL="182563" indent="-182563"/>
            <a:r>
              <a:rPr lang="en-US" b="1" i="1" dirty="0"/>
              <a:t>Audio Input:</a:t>
            </a:r>
          </a:p>
          <a:p>
            <a:pPr marL="0" indent="0">
              <a:buNone/>
            </a:pPr>
            <a:r>
              <a:rPr lang="en-US" i="1" dirty="0"/>
              <a:t>The user uploads a heart sound file (.wav, .mp3, .mp4) via the </a:t>
            </a:r>
            <a:r>
              <a:rPr lang="en-US" i="1" dirty="0" err="1"/>
              <a:t>Streamlit</a:t>
            </a:r>
            <a:r>
              <a:rPr lang="en-US" i="1" dirty="0"/>
              <a:t> interface.</a:t>
            </a:r>
          </a:p>
          <a:p>
            <a:pPr marL="0" indent="0">
              <a:buNone/>
            </a:pPr>
            <a:endParaRPr lang="en-US" i="1" dirty="0"/>
          </a:p>
          <a:p>
            <a:pPr marL="182563" indent="-182563"/>
            <a:r>
              <a:rPr lang="en-US" b="1" i="1" dirty="0"/>
              <a:t>Preprocessing &amp; Feature Extraction:</a:t>
            </a:r>
          </a:p>
          <a:p>
            <a:pPr marL="0" indent="0">
              <a:buNone/>
            </a:pPr>
            <a:r>
              <a:rPr lang="en-US" i="1" dirty="0"/>
              <a:t>The audio is loaded using </a:t>
            </a:r>
            <a:r>
              <a:rPr lang="en-US" i="1" dirty="0" err="1"/>
              <a:t>librosa</a:t>
            </a:r>
            <a:r>
              <a:rPr lang="en-US" i="1" dirty="0"/>
              <a:t> and converted to a standardized format. Mel-spectrogram features are then extracted, transforming the raw sound data into a dense, visual representation that the model can interpret.</a:t>
            </a:r>
          </a:p>
          <a:p>
            <a:pPr marL="0" indent="0">
              <a:buNone/>
            </a:pPr>
            <a:endParaRPr lang="en-US" i="1" dirty="0"/>
          </a:p>
          <a:p>
            <a:pPr marL="182563" indent="-182563"/>
            <a:r>
              <a:rPr lang="en-US" b="1" i="1" dirty="0"/>
              <a:t>Inference (Prediction):</a:t>
            </a:r>
          </a:p>
          <a:p>
            <a:pPr marL="0" indent="0">
              <a:buNone/>
            </a:pPr>
            <a:r>
              <a:rPr lang="en-US" i="1" dirty="0"/>
              <a:t>The preprocessed features are fed into the trained Convolutional Neural Network (CNN), which analyzes the Mel-spectrogram to predict the heart sound's class.</a:t>
            </a:r>
          </a:p>
          <a:p>
            <a:pPr marL="0" indent="0">
              <a:buNone/>
            </a:pPr>
            <a:endParaRPr lang="en-US" i="1" dirty="0"/>
          </a:p>
          <a:p>
            <a:pPr marL="182563" indent="-182563"/>
            <a:r>
              <a:rPr lang="en-US" b="1" i="1" dirty="0"/>
              <a:t>Prediction Output:</a:t>
            </a:r>
          </a:p>
          <a:p>
            <a:pPr marL="0" indent="0">
              <a:buNone/>
            </a:pPr>
            <a:r>
              <a:rPr lang="en-US" i="1" dirty="0"/>
              <a:t>The result is displayed to the user on the </a:t>
            </a:r>
            <a:r>
              <a:rPr lang="en-US" i="1" dirty="0" err="1"/>
              <a:t>Streamlit</a:t>
            </a:r>
            <a:r>
              <a:rPr lang="en-US" i="1" dirty="0"/>
              <a:t> dashboard. It includes the predicted class, the confidence score, and a breakdown of the probabilities for each class.</a:t>
            </a:r>
          </a:p>
        </p:txBody>
      </p:sp>
    </p:spTree>
    <p:extLst>
      <p:ext uri="{BB962C8B-B14F-4D97-AF65-F5344CB8AC3E}">
        <p14:creationId xmlns:p14="http://schemas.microsoft.com/office/powerpoint/2010/main" val="3899317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Heart Sound Analysis Pipeline: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91EA948-4243-4F4D-924E-548A67138F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2" t="20671" r="8517" b="9085"/>
          <a:stretch/>
        </p:blipFill>
        <p:spPr>
          <a:xfrm>
            <a:off x="296259" y="1031911"/>
            <a:ext cx="3830413" cy="3830413"/>
          </a:xfrm>
        </p:spPr>
      </p:pic>
    </p:spTree>
    <p:extLst>
      <p:ext uri="{BB962C8B-B14F-4D97-AF65-F5344CB8AC3E}">
        <p14:creationId xmlns:p14="http://schemas.microsoft.com/office/powerpoint/2010/main" val="30620397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B5C783CC-8EC2-44A5-8CFA-A2EA651F6083}"/>
              </a:ext>
            </a:extLst>
          </p:cNvPr>
          <p:cNvSpPr txBox="1">
            <a:spLocks/>
          </p:cNvSpPr>
          <p:nvPr/>
        </p:nvSpPr>
        <p:spPr>
          <a:xfrm>
            <a:off x="601669" y="2113635"/>
            <a:ext cx="7482545" cy="1527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FF00FF"/>
                </a:solidFill>
              </a:rPr>
              <a:t>Part-08: Interface Preview</a:t>
            </a:r>
          </a:p>
        </p:txBody>
      </p:sp>
    </p:spTree>
    <p:extLst>
      <p:ext uri="{BB962C8B-B14F-4D97-AF65-F5344CB8AC3E}">
        <p14:creationId xmlns:p14="http://schemas.microsoft.com/office/powerpoint/2010/main" val="30807447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38468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User-Side Interface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48D9A14-30DA-44A8-84D8-D52601F3A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5" y="891995"/>
            <a:ext cx="8246070" cy="4198761"/>
          </a:xfr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4797550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38468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User-Side Interface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DE78707-BFCF-4DC3-9CE1-4F1EAAB52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4" y="891995"/>
            <a:ext cx="8093365" cy="4152633"/>
          </a:xfr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688125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B5C783CC-8EC2-44A5-8CFA-A2EA651F6083}"/>
              </a:ext>
            </a:extLst>
          </p:cNvPr>
          <p:cNvSpPr txBox="1">
            <a:spLocks/>
          </p:cNvSpPr>
          <p:nvPr/>
        </p:nvSpPr>
        <p:spPr>
          <a:xfrm>
            <a:off x="601669" y="2113635"/>
            <a:ext cx="7482545" cy="1527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FF00FF"/>
                </a:solidFill>
              </a:rPr>
              <a:t>Part-01: Introduction to Heart Sound Analysis</a:t>
            </a:r>
          </a:p>
        </p:txBody>
      </p:sp>
    </p:spTree>
    <p:extLst>
      <p:ext uri="{BB962C8B-B14F-4D97-AF65-F5344CB8AC3E}">
        <p14:creationId xmlns:p14="http://schemas.microsoft.com/office/powerpoint/2010/main" val="38934284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38468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User-Side Interface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38AE785-7D7B-4221-91F2-760522E61F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4" y="947575"/>
            <a:ext cx="8093365" cy="4127331"/>
          </a:xfr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6183358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38468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Admin-Side Interface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325F546-5B0E-458D-8F5E-CFE658F43F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55" y="891995"/>
            <a:ext cx="6096000" cy="4064000"/>
          </a:xfr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7575955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B5C783CC-8EC2-44A5-8CFA-A2EA651F6083}"/>
              </a:ext>
            </a:extLst>
          </p:cNvPr>
          <p:cNvSpPr txBox="1">
            <a:spLocks/>
          </p:cNvSpPr>
          <p:nvPr/>
        </p:nvSpPr>
        <p:spPr>
          <a:xfrm>
            <a:off x="601669" y="2113635"/>
            <a:ext cx="7482545" cy="1527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FF00FF"/>
                </a:solidFill>
              </a:rPr>
              <a:t>Part-09: Future Scope</a:t>
            </a:r>
          </a:p>
        </p:txBody>
      </p:sp>
    </p:spTree>
    <p:extLst>
      <p:ext uri="{BB962C8B-B14F-4D97-AF65-F5344CB8AC3E}">
        <p14:creationId xmlns:p14="http://schemas.microsoft.com/office/powerpoint/2010/main" val="37433861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38468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Future Scope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197405"/>
            <a:ext cx="6096000" cy="3694697"/>
          </a:xfrm>
        </p:spPr>
        <p:txBody>
          <a:bodyPr>
            <a:normAutofit fontScale="55000" lnSpcReduction="20000"/>
          </a:bodyPr>
          <a:lstStyle/>
          <a:p>
            <a:pPr marL="182563" indent="-182563"/>
            <a:r>
              <a:rPr lang="en-US" b="1" i="1" dirty="0"/>
              <a:t>Live Audio Input:</a:t>
            </a:r>
          </a:p>
          <a:p>
            <a:pPr marL="0" indent="0">
              <a:buNone/>
            </a:pPr>
            <a:r>
              <a:rPr lang="en-US" i="1" dirty="0"/>
              <a:t>Implement real-time classification directly from a device's microphone, allowing for instant analysis without needing to upload a pre-recorded file.</a:t>
            </a:r>
          </a:p>
          <a:p>
            <a:pPr marL="0" indent="0">
              <a:buNone/>
            </a:pPr>
            <a:endParaRPr lang="en-US" i="1" dirty="0"/>
          </a:p>
          <a:p>
            <a:pPr marL="182563" indent="-182563"/>
            <a:r>
              <a:rPr lang="en-US" b="1" i="1" dirty="0"/>
              <a:t>Mobile App Development:</a:t>
            </a:r>
          </a:p>
          <a:p>
            <a:pPr marL="0" indent="0">
              <a:buNone/>
            </a:pPr>
            <a:r>
              <a:rPr lang="en-US" i="1" dirty="0"/>
              <a:t>Port the application to a dedicated mobile platform (iOS/Android) to make the diagnostic tool even more accessible and portable for on-the-go use.</a:t>
            </a:r>
          </a:p>
          <a:p>
            <a:pPr marL="0" indent="0">
              <a:buNone/>
            </a:pPr>
            <a:endParaRPr lang="en-US" i="1" dirty="0"/>
          </a:p>
          <a:p>
            <a:pPr marL="182563" indent="-182563"/>
            <a:r>
              <a:rPr lang="en-US" b="1" i="1" dirty="0"/>
              <a:t>Database Integration:</a:t>
            </a:r>
          </a:p>
          <a:p>
            <a:pPr marL="0" indent="0">
              <a:buNone/>
            </a:pPr>
            <a:r>
              <a:rPr lang="en-US" i="1" dirty="0"/>
              <a:t>Integrate with a database to securely store anonymized data, which could be used to continuously train and improve the model's accuracy over time.</a:t>
            </a:r>
          </a:p>
          <a:p>
            <a:pPr marL="0" indent="0">
              <a:buNone/>
            </a:pPr>
            <a:endParaRPr lang="en-US" i="1" dirty="0"/>
          </a:p>
          <a:p>
            <a:pPr marL="182563" indent="-182563"/>
            <a:r>
              <a:rPr lang="en-US" b="1" i="1" dirty="0"/>
              <a:t>Expanded Classifications:</a:t>
            </a:r>
          </a:p>
          <a:p>
            <a:pPr marL="0" indent="0">
              <a:buNone/>
            </a:pPr>
            <a:r>
              <a:rPr lang="en-US" i="1" dirty="0"/>
              <a:t>Broaden the model's capabilities by training it on a larger, more diverse dataset to recognize a wider range of heart conditions and abnormalities.</a:t>
            </a:r>
          </a:p>
        </p:txBody>
      </p:sp>
    </p:spTree>
    <p:extLst>
      <p:ext uri="{BB962C8B-B14F-4D97-AF65-F5344CB8AC3E}">
        <p14:creationId xmlns:p14="http://schemas.microsoft.com/office/powerpoint/2010/main" val="21155631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38468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Future Scope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83D59A6-E3BC-4F04-9F71-B62C2356C8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8" t="20671" r="7658" b="9086"/>
          <a:stretch/>
        </p:blipFill>
        <p:spPr>
          <a:xfrm>
            <a:off x="448965" y="1197405"/>
            <a:ext cx="4886560" cy="3195058"/>
          </a:xfrm>
        </p:spPr>
      </p:pic>
    </p:spTree>
    <p:extLst>
      <p:ext uri="{BB962C8B-B14F-4D97-AF65-F5344CB8AC3E}">
        <p14:creationId xmlns:p14="http://schemas.microsoft.com/office/powerpoint/2010/main" val="17184598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EE4AC3-468D-469D-A1AE-049729CECE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07" t="14730" r="16265" b="37174"/>
          <a:stretch/>
        </p:blipFill>
        <p:spPr>
          <a:xfrm>
            <a:off x="2357777" y="1655520"/>
            <a:ext cx="4428445" cy="3321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34667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Diagnosing with Heart Sounds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07" y="1044700"/>
            <a:ext cx="5335525" cy="106893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Traditional Methods:</a:t>
            </a:r>
          </a:p>
          <a:p>
            <a:r>
              <a:rPr lang="en-US" dirty="0"/>
              <a:t>Analyzing heart sounds is key in diagnosing cardiac conditions, heavily relying on the expertise of medical professionals using stethoscopes.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5ECC531-5429-4768-AB7C-4E82715133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78" b="7092"/>
          <a:stretch/>
        </p:blipFill>
        <p:spPr>
          <a:xfrm>
            <a:off x="-161855" y="2113635"/>
            <a:ext cx="5818886" cy="3029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258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34667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Diagnosing with Heart Sounds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891995"/>
            <a:ext cx="6251756" cy="106893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The Challenges:</a:t>
            </a:r>
          </a:p>
          <a:p>
            <a:r>
              <a:rPr lang="en-US" dirty="0"/>
              <a:t>This process is subjective, requires time, and is prone to human error, presenting limitations. We aim to address.</a:t>
            </a:r>
          </a:p>
          <a:p>
            <a:endParaRPr lang="en-US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355E905F-1C60-4620-B124-49A0146C76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69" b="4964"/>
          <a:stretch/>
        </p:blipFill>
        <p:spPr>
          <a:xfrm>
            <a:off x="-34667" y="1808225"/>
            <a:ext cx="5327911" cy="274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2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34667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Diagnosing with Heart Sounds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350110"/>
            <a:ext cx="5946345" cy="137434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Modern Solution:</a:t>
            </a:r>
          </a:p>
          <a:p>
            <a:r>
              <a:rPr lang="en-US" dirty="0"/>
              <a:t>Deep learning automates heart sound classification, providing a potent tool for preliminary diagnosis, improving efficiency and accuracy.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8EA684C9-7806-4873-B057-BC6C2BEFF5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" t="8681" b="4549"/>
          <a:stretch/>
        </p:blipFill>
        <p:spPr>
          <a:xfrm>
            <a:off x="296260" y="2471817"/>
            <a:ext cx="4428445" cy="274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627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 fontScale="90000"/>
          </a:bodyPr>
          <a:lstStyle/>
          <a:p>
            <a:r>
              <a:rPr lang="en-US" dirty="0"/>
              <a:t>The Problem: Diagnosing Heart Sounds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350111"/>
            <a:ext cx="6099050" cy="122164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Our Goal:</a:t>
            </a:r>
          </a:p>
          <a:p>
            <a:pPr marL="182563" indent="-182563"/>
            <a:r>
              <a:rPr lang="en-US" dirty="0"/>
              <a:t>To build an end-to-end system that can take a heart sound recording and accurately classify it into one of several predefined categories.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98051B-C9BF-45B6-BBDA-5F557A3732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2" t="40891" r="12592" b="7491"/>
          <a:stretch/>
        </p:blipFill>
        <p:spPr>
          <a:xfrm>
            <a:off x="296260" y="2531273"/>
            <a:ext cx="4157559" cy="252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34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B5C783CC-8EC2-44A5-8CFA-A2EA651F6083}"/>
              </a:ext>
            </a:extLst>
          </p:cNvPr>
          <p:cNvSpPr txBox="1">
            <a:spLocks/>
          </p:cNvSpPr>
          <p:nvPr/>
        </p:nvSpPr>
        <p:spPr>
          <a:xfrm>
            <a:off x="601669" y="2113635"/>
            <a:ext cx="7482545" cy="1527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377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FF00FF"/>
                </a:solidFill>
              </a:rPr>
              <a:t>Part-02: Dataset Overview</a:t>
            </a:r>
          </a:p>
        </p:txBody>
      </p:sp>
    </p:spTree>
    <p:extLst>
      <p:ext uri="{BB962C8B-B14F-4D97-AF65-F5344CB8AC3E}">
        <p14:creationId xmlns:p14="http://schemas.microsoft.com/office/powerpoint/2010/main" val="2641565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81175"/>
            <a:ext cx="6096000" cy="763525"/>
          </a:xfrm>
        </p:spPr>
        <p:txBody>
          <a:bodyPr>
            <a:normAutofit/>
          </a:bodyPr>
          <a:lstStyle/>
          <a:p>
            <a:r>
              <a:rPr lang="en-US" dirty="0"/>
              <a:t>About the Dataset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350110"/>
            <a:ext cx="6096000" cy="3694697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Data Source:</a:t>
            </a:r>
          </a:p>
          <a:p>
            <a:pPr marL="182563" indent="-182563"/>
            <a:r>
              <a:rPr lang="en-US" dirty="0"/>
              <a:t>The heart sound data is provided as a compressed RP1Heart Data final.zip file, encompassing a collection of heart sound recordings for analysis.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Structure:</a:t>
            </a:r>
          </a:p>
          <a:p>
            <a:pPr marL="182563" indent="-182563"/>
            <a:r>
              <a:rPr lang="en-US" dirty="0"/>
              <a:t>The project utilizes a dataset of heart sounds that's provided as a compressed RP1Heart Data final.zip file. The application is designed to automatically unzip this file and organize the audio into distinct folders. Each folder represents a specific class, allowing the model to be trained on labeled data.</a:t>
            </a:r>
          </a:p>
          <a:p>
            <a:pPr marL="182563" indent="-182563"/>
            <a:r>
              <a:rPr lang="en-US" dirty="0"/>
              <a:t>The model is trained on five specific categories of heart sounds:</a:t>
            </a:r>
          </a:p>
          <a:p>
            <a:pPr marL="514350" indent="-155575">
              <a:buFont typeface="+mj-lt"/>
              <a:buAutoNum type="arabicPeriod"/>
            </a:pPr>
            <a:r>
              <a:rPr lang="en-US" dirty="0"/>
              <a:t>AS (Aortic Stenosis)</a:t>
            </a:r>
          </a:p>
          <a:p>
            <a:pPr marL="514350" indent="-155575">
              <a:buFont typeface="+mj-lt"/>
              <a:buAutoNum type="arabicPeriod"/>
            </a:pPr>
            <a:r>
              <a:rPr lang="en-US" dirty="0"/>
              <a:t>MR (Mitral Regurgitation)</a:t>
            </a:r>
          </a:p>
          <a:p>
            <a:pPr marL="514350" indent="-155575">
              <a:buFont typeface="+mj-lt"/>
              <a:buAutoNum type="arabicPeriod"/>
            </a:pPr>
            <a:r>
              <a:rPr lang="en-US" dirty="0"/>
              <a:t>MS (Mitral Stenosis)</a:t>
            </a:r>
          </a:p>
          <a:p>
            <a:pPr marL="514350" indent="-155575">
              <a:buFont typeface="+mj-lt"/>
              <a:buAutoNum type="arabicPeriod"/>
            </a:pPr>
            <a:r>
              <a:rPr lang="en-US" dirty="0"/>
              <a:t>MVP (Mitral Valve Prolapse)</a:t>
            </a:r>
          </a:p>
          <a:p>
            <a:pPr marL="514350" indent="-155575">
              <a:buFont typeface="+mj-lt"/>
              <a:buAutoNum type="arabicPeriod"/>
            </a:pPr>
            <a:r>
              <a:rPr lang="en-US" dirty="0"/>
              <a:t>N (Normal)</a:t>
            </a:r>
          </a:p>
          <a:p>
            <a:pPr marL="182563" indent="-182563"/>
            <a:r>
              <a:rPr lang="en-US" dirty="0"/>
              <a:t>The system then processes the individual audio files within these folders, extracting the necessary features to train the deep learning model.</a:t>
            </a:r>
          </a:p>
        </p:txBody>
      </p:sp>
    </p:spTree>
    <p:extLst>
      <p:ext uri="{BB962C8B-B14F-4D97-AF65-F5344CB8AC3E}">
        <p14:creationId xmlns:p14="http://schemas.microsoft.com/office/powerpoint/2010/main" val="95664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1357</Words>
  <Application>Microsoft Office PowerPoint</Application>
  <PresentationFormat>On-screen Show (16:9)</PresentationFormat>
  <Paragraphs>152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Calibri</vt:lpstr>
      <vt:lpstr>Office Theme</vt:lpstr>
      <vt:lpstr>CardioBeat AI: Heart Sound Classification with Deep Learning</vt:lpstr>
      <vt:lpstr>Contents</vt:lpstr>
      <vt:lpstr>PowerPoint Presentation</vt:lpstr>
      <vt:lpstr>Diagnosing with Heart Sounds</vt:lpstr>
      <vt:lpstr>Diagnosing with Heart Sounds</vt:lpstr>
      <vt:lpstr>Diagnosing with Heart Sounds</vt:lpstr>
      <vt:lpstr>The Problem: Diagnosing Heart Sounds</vt:lpstr>
      <vt:lpstr>PowerPoint Presentation</vt:lpstr>
      <vt:lpstr>About the Dataset</vt:lpstr>
      <vt:lpstr>The Data Processing Sequence</vt:lpstr>
      <vt:lpstr>PowerPoint Presentation</vt:lpstr>
      <vt:lpstr>Process Funnel</vt:lpstr>
      <vt:lpstr>Process Funnel</vt:lpstr>
      <vt:lpstr>PowerPoint Presentation</vt:lpstr>
      <vt:lpstr>Features:</vt:lpstr>
      <vt:lpstr>Features:</vt:lpstr>
      <vt:lpstr>Features:</vt:lpstr>
      <vt:lpstr>PowerPoint Presentation</vt:lpstr>
      <vt:lpstr>Impact:</vt:lpstr>
      <vt:lpstr>Impact:</vt:lpstr>
      <vt:lpstr>PowerPoint Presentation</vt:lpstr>
      <vt:lpstr>Stand-Out Areas:</vt:lpstr>
      <vt:lpstr>Stand-Out Areas:</vt:lpstr>
      <vt:lpstr>PowerPoint Presentation</vt:lpstr>
      <vt:lpstr>Details: Architecture Diagram</vt:lpstr>
      <vt:lpstr>Heart Sound Analysis Pipeline:</vt:lpstr>
      <vt:lpstr>PowerPoint Presentation</vt:lpstr>
      <vt:lpstr>User-Side Interface</vt:lpstr>
      <vt:lpstr>User-Side Interface</vt:lpstr>
      <vt:lpstr>User-Side Interface</vt:lpstr>
      <vt:lpstr>Admin-Side Interface</vt:lpstr>
      <vt:lpstr>PowerPoint Presentation</vt:lpstr>
      <vt:lpstr>Future Scope</vt:lpstr>
      <vt:lpstr>Future Scope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2017-08-01T15:40:51Z</dcterms:created>
  <dcterms:modified xsi:type="dcterms:W3CDTF">2025-09-07T19:31:42Z</dcterms:modified>
</cp:coreProperties>
</file>

<file path=docProps/thumbnail.jpeg>
</file>